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5" r:id="rId6"/>
    <p:sldId id="310" r:id="rId7"/>
    <p:sldId id="311" r:id="rId8"/>
    <p:sldId id="316" r:id="rId9"/>
    <p:sldId id="264" r:id="rId10"/>
    <p:sldId id="314" r:id="rId11"/>
    <p:sldId id="32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6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23088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Лекция 1. Введение в психологию управления</a:t>
            </a:r>
            <a:endParaRPr lang="en-US" sz="4000" b="1" dirty="0">
              <a:solidFill>
                <a:srgbClr val="0070C0"/>
              </a:solidFill>
            </a:endParaRPr>
          </a:p>
        </p:txBody>
      </p:sp>
      <p:pic>
        <p:nvPicPr>
          <p:cNvPr id="6" name="Picture 4" descr="EMPUPPE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313" y="987425"/>
            <a:ext cx="4584247" cy="5169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1803"/>
            <a:ext cx="10515600" cy="5355160"/>
          </a:xfrm>
        </p:spPr>
        <p:txBody>
          <a:bodyPr>
            <a:normAutofit/>
          </a:bodyPr>
          <a:lstStyle/>
          <a:p>
            <a:r>
              <a:rPr lang="ru-RU" b="1" dirty="0"/>
              <a:t>Следовательно, цель </a:t>
            </a:r>
            <a:r>
              <a:rPr lang="ru-RU" b="1" dirty="0" smtClean="0"/>
              <a:t>психологии </a:t>
            </a:r>
            <a:r>
              <a:rPr lang="ru-RU" b="1" dirty="0"/>
              <a:t>управления - получение большего полезного эффекта при наименьших усилиях и затратах, в том числе и затратах времени. </a:t>
            </a:r>
          </a:p>
          <a:p>
            <a:r>
              <a:rPr lang="ru-RU" b="1" i="1" dirty="0" smtClean="0"/>
              <a:t>Цель психологии управления - </a:t>
            </a:r>
            <a:r>
              <a:rPr lang="ru-RU" b="1" dirty="0"/>
              <a:t>разработка путей повышения эффективности и качества жизнедеятельности организационных систем.</a:t>
            </a:r>
          </a:p>
          <a:p>
            <a:r>
              <a:rPr lang="ru-RU" b="1" dirty="0" smtClean="0"/>
              <a:t>Предмет </a:t>
            </a:r>
            <a:r>
              <a:rPr lang="ru-RU" b="1" dirty="0"/>
              <a:t>психологии управления - это деятельность должностных лиц, возглавляющих </a:t>
            </a:r>
            <a:r>
              <a:rPr lang="ru-RU" b="1" dirty="0" smtClean="0"/>
              <a:t>коллективы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4943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Таким образом, современная наука управления все более </a:t>
            </a:r>
            <a:r>
              <a:rPr lang="ru-RU" b="1" dirty="0" err="1"/>
              <a:t>психологизируется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качестве решающих условий для повышения эффективности деятельности любой организации рассматриваются такие психологические проблемы, как: </a:t>
            </a:r>
            <a:endParaRPr lang="ru-RU" b="1" dirty="0" smtClean="0"/>
          </a:p>
          <a:p>
            <a:r>
              <a:rPr lang="ru-RU" b="1" dirty="0" smtClean="0"/>
              <a:t>а</a:t>
            </a:r>
            <a:r>
              <a:rPr lang="ru-RU" b="1" dirty="0"/>
              <a:t>) поиск путей активизации человеческого фактора внутри организации; </a:t>
            </a:r>
            <a:endParaRPr lang="ru-RU" b="1" dirty="0" smtClean="0"/>
          </a:p>
          <a:p>
            <a:r>
              <a:rPr lang="ru-RU" b="1" dirty="0" smtClean="0"/>
              <a:t>б</a:t>
            </a:r>
            <a:r>
              <a:rPr lang="ru-RU" b="1" dirty="0"/>
              <a:t>) учет социально-психологических особенностей персонала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2" descr="hr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85" y="355600"/>
            <a:ext cx="4343400" cy="615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67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6299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Учебная литература: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2025" y="101600"/>
            <a:ext cx="7298055" cy="6522719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Волкогонова </a:t>
            </a:r>
            <a:r>
              <a:rPr lang="ru-RU" sz="1600" dirty="0"/>
              <a:t>О.Д., Зуб А.Т. Управленческая психология. – Москва: ИД </a:t>
            </a:r>
          </a:p>
          <a:p>
            <a:r>
              <a:rPr lang="ru-RU" sz="1600" dirty="0"/>
              <a:t>«Форум» - Инфра, 2015.</a:t>
            </a:r>
          </a:p>
          <a:p>
            <a:pPr lvl="0"/>
            <a:r>
              <a:rPr lang="ru-RU" sz="1600" dirty="0" smtClean="0"/>
              <a:t>Кабаченко </a:t>
            </a:r>
            <a:r>
              <a:rPr lang="ru-RU" sz="1600" dirty="0"/>
              <a:t>В.С. Психология управления. Учебное пособие. – М.: </a:t>
            </a:r>
            <a:r>
              <a:rPr lang="ru-RU" sz="1600" dirty="0" err="1"/>
              <a:t>Юнити</a:t>
            </a:r>
            <a:r>
              <a:rPr lang="ru-RU" sz="1600" dirty="0"/>
              <a:t>, 2015. </a:t>
            </a:r>
          </a:p>
          <a:p>
            <a:pPr lvl="0"/>
            <a:r>
              <a:rPr lang="ru-RU" sz="1600" dirty="0"/>
              <a:t>Кремень М.А. Психология и управление. – Мн. </a:t>
            </a:r>
            <a:r>
              <a:rPr lang="ru-RU" sz="1600" dirty="0" err="1"/>
              <a:t>Харвест</a:t>
            </a:r>
            <a:r>
              <a:rPr lang="ru-RU" sz="1600" dirty="0"/>
              <a:t>, 2015.</a:t>
            </a:r>
          </a:p>
          <a:p>
            <a:pPr lvl="0"/>
            <a:r>
              <a:rPr lang="ru-RU" sz="1600" dirty="0"/>
              <a:t>Морозов, А. В. Управленческая психология. - М.: Академический проект; </a:t>
            </a:r>
          </a:p>
          <a:p>
            <a:r>
              <a:rPr lang="ru-RU" sz="1600" dirty="0" err="1"/>
              <a:t>Трикста</a:t>
            </a:r>
            <a:r>
              <a:rPr lang="ru-RU" sz="1600" dirty="0"/>
              <a:t>, 2015. </a:t>
            </a:r>
          </a:p>
          <a:p>
            <a:pPr lvl="0"/>
            <a:r>
              <a:rPr lang="ru-RU" sz="1600" dirty="0"/>
              <a:t>Розанова В.А. Психология управления. – М.: ЗАО «Бизнес-</a:t>
            </a:r>
            <a:r>
              <a:rPr lang="ru-RU" sz="1600" dirty="0" err="1"/>
              <a:t>школа«Интел</a:t>
            </a:r>
            <a:r>
              <a:rPr lang="ru-RU" sz="1600" dirty="0"/>
              <a:t>-</a:t>
            </a:r>
          </a:p>
          <a:p>
            <a:r>
              <a:rPr lang="ru-RU" sz="1600" dirty="0"/>
              <a:t>Синтез». – 2012.</a:t>
            </a:r>
          </a:p>
          <a:p>
            <a:pPr lvl="0"/>
            <a:r>
              <a:rPr lang="ru-RU" sz="1600" dirty="0" smtClean="0"/>
              <a:t>Столяренко </a:t>
            </a:r>
            <a:r>
              <a:rPr lang="ru-RU" sz="1600" dirty="0"/>
              <a:t>А.Д. Психология управления. - Ростов - на - Дону: Феникс, 2015.</a:t>
            </a:r>
          </a:p>
          <a:p>
            <a:pPr lvl="0"/>
            <a:r>
              <a:rPr lang="ru-RU" sz="1600" dirty="0"/>
              <a:t>Урбанович А.А. Психология управления. Уч. пособие. –</a:t>
            </a:r>
            <a:r>
              <a:rPr lang="ru-RU" sz="1600" dirty="0" err="1"/>
              <a:t>Мн</a:t>
            </a:r>
            <a:r>
              <a:rPr lang="ru-RU" sz="1600" dirty="0"/>
              <a:t>.:</a:t>
            </a:r>
            <a:r>
              <a:rPr lang="ru-RU" sz="1600" dirty="0" err="1"/>
              <a:t>Харвест</a:t>
            </a:r>
            <a:r>
              <a:rPr lang="ru-RU" sz="1600" dirty="0"/>
              <a:t>, 2015. </a:t>
            </a:r>
          </a:p>
          <a:p>
            <a:r>
              <a:rPr lang="ru-RU" sz="1600" b="1" dirty="0"/>
              <a:t>Дополнительная</a:t>
            </a:r>
            <a:r>
              <a:rPr lang="ru-RU" sz="1600" dirty="0"/>
              <a:t>:</a:t>
            </a:r>
          </a:p>
          <a:p>
            <a:pPr lvl="0"/>
            <a:r>
              <a:rPr lang="ru-RU" sz="1600" dirty="0" err="1"/>
              <a:t>Армстронг</a:t>
            </a:r>
            <a:r>
              <a:rPr lang="ru-RU" sz="1600" dirty="0"/>
              <a:t> М. Стратегическое управление человеческими ресурсами. - М.: ИНФРА-М., 2014. </a:t>
            </a:r>
          </a:p>
          <a:p>
            <a:pPr lvl="0"/>
            <a:r>
              <a:rPr lang="ru-RU" sz="1600" dirty="0"/>
              <a:t>Бакирова Г.Х. Управление человеческими ресурсами. - СПб: Речь, 2008.</a:t>
            </a:r>
          </a:p>
          <a:p>
            <a:pPr lvl="0"/>
            <a:r>
              <a:rPr lang="en-US" sz="1600" dirty="0"/>
              <a:t>Becker G.S. Human capital: Theoretical and Empirical Analysis. - N-Y., 2011.</a:t>
            </a:r>
            <a:endParaRPr lang="ru-RU" sz="1600" dirty="0"/>
          </a:p>
          <a:p>
            <a:pPr lvl="0"/>
            <a:r>
              <a:rPr lang="ru-RU" sz="1600" dirty="0" err="1"/>
              <a:t>Добреньков</a:t>
            </a:r>
            <a:r>
              <a:rPr lang="ru-RU" sz="1600" dirty="0"/>
              <a:t> В. И. Управление человеческими ресурсами: социально-психологический подход. Учеб. пособие. - М.: КДУ, 2015. </a:t>
            </a:r>
          </a:p>
          <a:p>
            <a:pPr lvl="0"/>
            <a:r>
              <a:rPr lang="ru-RU" sz="1600" dirty="0"/>
              <a:t>Игнатов В. Г. Теория управления: курс лекций / В.Г. Игнатов, Л.Н. </a:t>
            </a:r>
            <a:r>
              <a:rPr lang="ru-RU" sz="1600" dirty="0" err="1"/>
              <a:t>Албастова</a:t>
            </a:r>
            <a:r>
              <a:rPr lang="ru-RU" sz="1600" dirty="0"/>
              <a:t>. - М. ИКЦ «</a:t>
            </a:r>
            <a:r>
              <a:rPr lang="ru-RU" sz="1600" dirty="0" err="1"/>
              <a:t>МарТ</a:t>
            </a:r>
            <a:r>
              <a:rPr lang="ru-RU" sz="1600" dirty="0"/>
              <a:t>»; Ростов-н/Д: Изд. центр «</a:t>
            </a:r>
            <a:r>
              <a:rPr lang="ru-RU" sz="1600" dirty="0" err="1"/>
              <a:t>МарТ</a:t>
            </a:r>
            <a:r>
              <a:rPr lang="ru-RU" sz="1600" dirty="0"/>
              <a:t>», 2012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4495800"/>
          </a:xfrm>
        </p:spPr>
      </p:pic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52400" y="987425"/>
            <a:ext cx="4573588" cy="5108575"/>
          </a:xfrm>
        </p:spPr>
      </p:pic>
    </p:spTree>
    <p:extLst>
      <p:ext uri="{BB962C8B-B14F-4D97-AF65-F5344CB8AC3E}">
        <p14:creationId xmlns:p14="http://schemas.microsoft.com/office/powerpoint/2010/main" val="331063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/>
              <a:t>Понятие  управления.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Цели</a:t>
            </a:r>
            <a:r>
              <a:rPr lang="ru-RU" sz="3200" b="1" dirty="0"/>
              <a:t>, задачи, </a:t>
            </a:r>
            <a:r>
              <a:rPr lang="ru-RU" sz="3200" b="1" dirty="0" smtClean="0"/>
              <a:t>предмет науки управления, </a:t>
            </a:r>
            <a:r>
              <a:rPr lang="ru-RU" sz="3200" b="1" dirty="0"/>
              <a:t>специфика психологии управления. </a:t>
            </a:r>
            <a:endParaRPr lang="ru-RU" sz="3200" b="1" dirty="0" smtClean="0"/>
          </a:p>
          <a:p>
            <a:pPr marL="514350" indent="-514350">
              <a:buAutoNum type="arabicPeriod"/>
            </a:pPr>
            <a:r>
              <a:rPr lang="ru-RU" sz="3200" b="1" dirty="0" smtClean="0"/>
              <a:t>Связь психологии управления с  </a:t>
            </a:r>
            <a:r>
              <a:rPr lang="ru-RU" sz="3200" b="1" dirty="0"/>
              <a:t>другими науками. </a:t>
            </a:r>
            <a:endParaRPr lang="ru-RU" sz="3200" b="1" dirty="0" smtClean="0"/>
          </a:p>
          <a:p>
            <a:pPr marL="514350" indent="-514350">
              <a:buAutoNum type="arabicPeriod"/>
            </a:pPr>
            <a:r>
              <a:rPr lang="ru-RU" sz="3200" b="1" dirty="0" smtClean="0"/>
              <a:t>Основные тенденции </a:t>
            </a:r>
            <a:r>
              <a:rPr lang="ru-RU" sz="3200" b="1" dirty="0"/>
              <a:t>развития науки управления в современных </a:t>
            </a:r>
            <a:r>
              <a:rPr lang="ru-RU" sz="3200" b="1" dirty="0" smtClean="0"/>
              <a:t>условиях.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5759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024"/>
            <a:ext cx="10515600" cy="65281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Управление является древнейшей областью человеческой </a:t>
            </a:r>
            <a:r>
              <a:rPr lang="ru-RU" b="1" dirty="0" smtClean="0"/>
              <a:t>деятельности.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Оно существует столько, сколько люди живут и трудятся сообществами. </a:t>
            </a:r>
            <a:endParaRPr lang="ru-RU" b="1" dirty="0" smtClean="0"/>
          </a:p>
          <a:p>
            <a:r>
              <a:rPr lang="ru-RU" b="1" dirty="0" smtClean="0"/>
              <a:t>Только </a:t>
            </a:r>
            <a:r>
              <a:rPr lang="ru-RU" b="1" dirty="0"/>
              <a:t>благодаря скоординированным действиям люди могли развиваться и создавать огромные материальные и социальные ценности.</a:t>
            </a:r>
          </a:p>
          <a:p>
            <a:r>
              <a:rPr lang="ru-RU" b="1" dirty="0"/>
              <a:t>До начала </a:t>
            </a:r>
            <a:r>
              <a:rPr lang="en-US" b="1" dirty="0"/>
              <a:t>XX </a:t>
            </a:r>
            <a:r>
              <a:rPr lang="ru-RU" b="1" dirty="0"/>
              <a:t>века управление не считалось самостоятельной областью научного </a:t>
            </a:r>
            <a:r>
              <a:rPr lang="ru-RU" b="1" dirty="0" smtClean="0"/>
              <a:t>исследования.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Однако с появлением книги </a:t>
            </a:r>
            <a:r>
              <a:rPr lang="ru-RU" b="1" i="1" dirty="0"/>
              <a:t>Фредерика </a:t>
            </a:r>
            <a:r>
              <a:rPr lang="ru-RU" b="1" i="1" dirty="0" smtClean="0"/>
              <a:t>Тейлора </a:t>
            </a:r>
            <a:r>
              <a:rPr lang="ru-RU" b="1" dirty="0"/>
              <a:t>"Менеджмент" или "Управление фабрикой" (1911 г ) были выделены основные принципы управленческого </a:t>
            </a:r>
            <a:r>
              <a:rPr lang="ru-RU" b="1" dirty="0" smtClean="0"/>
              <a:t>труда. </a:t>
            </a:r>
            <a:endParaRPr lang="ru-RU" b="1" dirty="0"/>
          </a:p>
          <a:p>
            <a:r>
              <a:rPr lang="ru-RU" b="1" dirty="0"/>
              <a:t>В 20-е годы известный французский инженер, управляющий гигантской добывающей и металлургической компании </a:t>
            </a:r>
            <a:r>
              <a:rPr lang="ru-RU" b="1" i="1" dirty="0"/>
              <a:t>Анри </a:t>
            </a:r>
            <a:r>
              <a:rPr lang="ru-RU" b="1" i="1" dirty="0" err="1"/>
              <a:t>Файоль</a:t>
            </a:r>
            <a:r>
              <a:rPr lang="ru-RU" b="1" i="1" dirty="0"/>
              <a:t> </a:t>
            </a:r>
            <a:r>
              <a:rPr lang="ru-RU" b="1" dirty="0"/>
              <a:t>предложил последовательную систему принципов </a:t>
            </a:r>
            <a:r>
              <a:rPr lang="ru-RU" b="1" dirty="0" smtClean="0"/>
              <a:t>менеджмента</a:t>
            </a:r>
          </a:p>
          <a:p>
            <a:r>
              <a:rPr lang="ru-RU" b="1" dirty="0" smtClean="0"/>
              <a:t>Поэтому его по праву </a:t>
            </a:r>
            <a:r>
              <a:rPr lang="ru-RU" b="1" dirty="0"/>
              <a:t>считают основателем науки "</a:t>
            </a:r>
            <a:r>
              <a:rPr lang="ru-RU" b="1" dirty="0" smtClean="0"/>
              <a:t>менеджмента«, а его книга "</a:t>
            </a:r>
            <a:r>
              <a:rPr lang="ru-RU" b="1" dirty="0"/>
              <a:t>Основы менеджмента", опубликованная в 20-х </a:t>
            </a:r>
            <a:r>
              <a:rPr lang="ru-RU" b="1" dirty="0" err="1"/>
              <a:t>гг</a:t>
            </a:r>
            <a:r>
              <a:rPr lang="ru-RU" b="1" dirty="0"/>
              <a:t> , стала </a:t>
            </a:r>
            <a:r>
              <a:rPr lang="ru-RU" b="1" dirty="0" smtClean="0"/>
              <a:t>классической.</a:t>
            </a:r>
            <a:endParaRPr lang="ru-RU" b="1" dirty="0"/>
          </a:p>
          <a:p>
            <a:r>
              <a:rPr lang="ru-RU" b="1" dirty="0"/>
              <a:t>Благодаря А </a:t>
            </a:r>
            <a:r>
              <a:rPr lang="ru-RU" b="1" dirty="0" err="1"/>
              <a:t>Файолю</a:t>
            </a:r>
            <a:r>
              <a:rPr lang="ru-RU" b="1" dirty="0"/>
              <a:t> управление стали считать особой специфической </a:t>
            </a:r>
            <a:r>
              <a:rPr lang="ru-RU" b="1" dirty="0" smtClean="0"/>
              <a:t>деятельностью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этой связи возникла особая </a:t>
            </a:r>
            <a:r>
              <a:rPr lang="ru-RU" b="1" i="1" dirty="0"/>
              <a:t>прикладная междисциплинарная наука — "психология управления".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399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0860"/>
            <a:ext cx="10515600" cy="6337140"/>
          </a:xfrm>
        </p:spPr>
        <p:txBody>
          <a:bodyPr/>
          <a:lstStyle/>
          <a:p>
            <a:r>
              <a:rPr lang="ru-RU" sz="3200" b="1" dirty="0" smtClean="0"/>
              <a:t>Сегодня понятие </a:t>
            </a:r>
            <a:r>
              <a:rPr lang="ru-RU" sz="3200" b="1" dirty="0"/>
              <a:t>«управление» широко используется в различных науках, обозначая функцию, присущую организованным системам (биологическим, техническим, социальным, военным и др.). </a:t>
            </a:r>
            <a:endParaRPr lang="ru-RU" sz="3200" b="1" dirty="0" smtClean="0"/>
          </a:p>
          <a:p>
            <a:r>
              <a:rPr lang="ru-RU" sz="3200" b="1" dirty="0" smtClean="0"/>
              <a:t>Существует </a:t>
            </a:r>
            <a:r>
              <a:rPr lang="ru-RU" sz="3200" b="1" dirty="0"/>
              <a:t>огромное количество определений этого понятия.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самом общем виде под управлением понимается элемент, функция, обеспечивающая сохранение определенной структуры, организованных систем, поддержание режима их деятельности, реализацию их программы и целей.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1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217" y="231494"/>
            <a:ext cx="11632557" cy="653969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Американцы дают такое определение сущности управления "Делать что-то руками других".</a:t>
            </a:r>
          </a:p>
          <a:p>
            <a:r>
              <a:rPr lang="ru-RU" b="1" dirty="0"/>
              <a:t>МЕНЕДЖМЕНТ — это управление, руководство, дирекция, администрация.</a:t>
            </a:r>
          </a:p>
          <a:p>
            <a:r>
              <a:rPr lang="ru-RU" b="1" dirty="0"/>
              <a:t>В основе понятия </a:t>
            </a:r>
            <a:r>
              <a:rPr lang="ru-RU" b="1" i="1" dirty="0"/>
              <a:t>менеджмент </a:t>
            </a:r>
            <a:r>
              <a:rPr lang="ru-RU" b="1" dirty="0"/>
              <a:t>лежит английский глагол </a:t>
            </a:r>
            <a:r>
              <a:rPr lang="en-US" b="1" dirty="0"/>
              <a:t>"to manage", </a:t>
            </a:r>
            <a:r>
              <a:rPr lang="ru-RU" b="1" dirty="0"/>
              <a:t>что в переводе на русский язык означает "</a:t>
            </a:r>
            <a:r>
              <a:rPr lang="ru-RU" b="1" dirty="0" smtClean="0"/>
              <a:t>управлять.</a:t>
            </a:r>
          </a:p>
          <a:p>
            <a:r>
              <a:rPr lang="ru-RU" b="1" i="1" dirty="0"/>
              <a:t>Менеджер — </a:t>
            </a:r>
            <a:r>
              <a:rPr lang="ru-RU" b="1" dirty="0"/>
              <a:t>это субъект, осуществляющий управленческие </a:t>
            </a:r>
            <a:r>
              <a:rPr lang="ru-RU" b="1" dirty="0" smtClean="0"/>
              <a:t>функции. Важным </a:t>
            </a:r>
            <a:r>
              <a:rPr lang="ru-RU" b="1" dirty="0"/>
              <a:t>практическим принципом </a:t>
            </a:r>
            <a:r>
              <a:rPr lang="ru-RU" b="1" dirty="0" smtClean="0"/>
              <a:t> менеджмента является утверждение- </a:t>
            </a:r>
            <a:r>
              <a:rPr lang="ru-RU" b="1" dirty="0"/>
              <a:t>"Кто управляет — не производит, кто производит — не управляет" (по В. </a:t>
            </a:r>
            <a:r>
              <a:rPr lang="ru-RU" b="1" dirty="0" err="1"/>
              <a:t>Зигерту</a:t>
            </a:r>
            <a:r>
              <a:rPr lang="ru-RU" b="1" dirty="0"/>
              <a:t> и Л </a:t>
            </a:r>
            <a:r>
              <a:rPr lang="ru-RU" b="1" dirty="0" err="1"/>
              <a:t>Ланг</a:t>
            </a:r>
            <a:r>
              <a:rPr lang="ru-RU" b="1" dirty="0" smtClean="0"/>
              <a:t>).</a:t>
            </a:r>
          </a:p>
          <a:p>
            <a:r>
              <a:rPr lang="ru-RU" b="1" dirty="0"/>
              <a:t>Современные немецкие исследователи проблем управления В. </a:t>
            </a:r>
            <a:r>
              <a:rPr lang="ru-RU" b="1" dirty="0" err="1"/>
              <a:t>Зигерт</a:t>
            </a:r>
            <a:r>
              <a:rPr lang="ru-RU" b="1" dirty="0"/>
              <a:t> и Л. </a:t>
            </a:r>
            <a:r>
              <a:rPr lang="ru-RU" b="1" dirty="0" err="1"/>
              <a:t>Ланг</a:t>
            </a:r>
            <a:r>
              <a:rPr lang="ru-RU" b="1" dirty="0"/>
              <a:t> </a:t>
            </a:r>
            <a:r>
              <a:rPr lang="ru-RU" b="1" dirty="0" smtClean="0"/>
              <a:t>понимают "Управление —как </a:t>
            </a:r>
            <a:r>
              <a:rPr lang="ru-RU" b="1" dirty="0"/>
              <a:t>такое руководство людьми и такое использование средств, которое позволяет выполнять поставленные задачи гуманным, экономичным и рациональным путем" .</a:t>
            </a:r>
          </a:p>
          <a:p>
            <a:r>
              <a:rPr lang="ru-RU" b="1" dirty="0" smtClean="0"/>
              <a:t>С  </a:t>
            </a:r>
            <a:r>
              <a:rPr lang="ru-RU" b="1" dirty="0"/>
              <a:t>точки зрения </a:t>
            </a:r>
            <a:r>
              <a:rPr lang="ru-RU" b="1" dirty="0" smtClean="0"/>
              <a:t>известного американского специалиста </a:t>
            </a:r>
            <a:r>
              <a:rPr lang="ru-RU" b="1" dirty="0"/>
              <a:t>П. </a:t>
            </a:r>
            <a:r>
              <a:rPr lang="ru-RU" b="1" dirty="0" err="1" smtClean="0"/>
              <a:t>Друкера</a:t>
            </a:r>
            <a:r>
              <a:rPr lang="ru-RU" b="1" dirty="0" smtClean="0"/>
              <a:t> "</a:t>
            </a:r>
            <a:r>
              <a:rPr lang="ru-RU" b="1" dirty="0"/>
              <a:t>управление — это особый вид деятельности, превращающий неорганизованную толпу в эффективную целенаправленную и производительную </a:t>
            </a:r>
            <a:r>
              <a:rPr lang="ru-RU" b="1" dirty="0" smtClean="0"/>
              <a:t>группу«.</a:t>
            </a:r>
            <a:endParaRPr lang="ru-RU" b="1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4687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942" y="208344"/>
            <a:ext cx="11052858" cy="5968619"/>
          </a:xfrm>
        </p:spPr>
        <p:txBody>
          <a:bodyPr>
            <a:noAutofit/>
          </a:bodyPr>
          <a:lstStyle/>
          <a:p>
            <a:pPr hangingPunct="0"/>
            <a:r>
              <a:rPr lang="ru-RU" b="1" dirty="0" smtClean="0"/>
              <a:t>Управление </a:t>
            </a:r>
            <a:r>
              <a:rPr lang="ru-RU" b="1" dirty="0"/>
              <a:t>— совокупность системы скоординированных мероприятий, направленных на достижение значимых целей </a:t>
            </a:r>
            <a:r>
              <a:rPr lang="ru-RU" b="1" dirty="0" smtClean="0"/>
              <a:t>организации.</a:t>
            </a:r>
            <a:endParaRPr lang="ru-RU" b="1" i="1" u="sng" dirty="0"/>
          </a:p>
          <a:p>
            <a:pPr hangingPunct="0"/>
            <a:r>
              <a:rPr lang="ru-RU" b="1" i="1" u="sng" dirty="0"/>
              <a:t>Управление представляет собой не что иное, как настраивание других людей на труд.</a:t>
            </a:r>
            <a:endParaRPr lang="ru-RU" b="1" dirty="0"/>
          </a:p>
          <a:p>
            <a:pPr marL="0" indent="0" algn="r" hangingPunct="0">
              <a:buNone/>
            </a:pPr>
            <a:r>
              <a:rPr lang="ru-RU" b="1" u="sng" dirty="0" smtClean="0"/>
              <a:t>(Ли </a:t>
            </a:r>
            <a:r>
              <a:rPr lang="ru-RU" b="1" u="sng" dirty="0" err="1" smtClean="0"/>
              <a:t>Якока</a:t>
            </a:r>
            <a:r>
              <a:rPr lang="ru-RU" b="1" u="sng" dirty="0" smtClean="0"/>
              <a:t>)</a:t>
            </a:r>
          </a:p>
          <a:p>
            <a:pPr marL="0" indent="0" algn="just" hangingPunct="0">
              <a:buNone/>
            </a:pPr>
            <a:r>
              <a:rPr lang="ru-RU" dirty="0"/>
              <a:t>Таким образом, </a:t>
            </a:r>
            <a:r>
              <a:rPr lang="ru-RU" b="1" i="1" dirty="0"/>
              <a:t>управление </a:t>
            </a:r>
            <a:r>
              <a:rPr lang="ru-RU" dirty="0"/>
              <a:t>есть непрерывный процесс воздействия руководителя (субъекта управления) на организованную группу людей или на кого-либо из этой группы в отдельности (объект управления) по организации и координации их совместной деятельности для достижения наилучших результатов.</a:t>
            </a:r>
          </a:p>
          <a:p>
            <a:pPr marL="0" indent="0" algn="r" hangingPunc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966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6056"/>
            <a:ext cx="10515600" cy="5822066"/>
          </a:xfrm>
        </p:spPr>
        <p:txBody>
          <a:bodyPr>
            <a:normAutofit/>
          </a:bodyPr>
          <a:lstStyle/>
          <a:p>
            <a:r>
              <a:rPr lang="ru-RU" sz="3200" b="1" i="1" dirty="0"/>
              <a:t>Объектом управления </a:t>
            </a:r>
            <a:r>
              <a:rPr lang="ru-RU" sz="3200" b="1" dirty="0"/>
              <a:t>может быть часть объективной действительности, на которую направлено управленческое воздействие. </a:t>
            </a:r>
            <a:endParaRPr lang="ru-RU" sz="3200" b="1" dirty="0" smtClean="0"/>
          </a:p>
          <a:p>
            <a:r>
              <a:rPr lang="ru-RU" sz="3200" b="1" dirty="0" smtClean="0"/>
              <a:t>Объектом </a:t>
            </a:r>
            <a:r>
              <a:rPr lang="ru-RU" sz="3200" b="1" dirty="0"/>
              <a:t>управления также может выступать как отдельный индивид, так и социальная группа.</a:t>
            </a:r>
          </a:p>
          <a:p>
            <a:r>
              <a:rPr lang="ru-RU" sz="3200" b="1" dirty="0"/>
              <a:t>Между субъектом и объектом управления существует диалектическое взаимодействие и взаимовлияние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При этом важным условием эффективности управления является соответствие субъекта управления его объекту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672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3458"/>
            <a:ext cx="10515600" cy="591466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Спецификой психологических факторов совместной деятельности, способом ее психологической организации и занимается психология управления</a:t>
            </a:r>
            <a:r>
              <a:rPr lang="ru-RU" b="1" dirty="0" smtClean="0"/>
              <a:t>.</a:t>
            </a:r>
          </a:p>
          <a:p>
            <a:r>
              <a:rPr lang="ru-RU" b="1" i="1" dirty="0" smtClean="0"/>
              <a:t>ПСИХОЛОГИЯ </a:t>
            </a:r>
            <a:r>
              <a:rPr lang="ru-RU" b="1" i="1" dirty="0"/>
              <a:t>УПРАВЛЕНИЯ - </a:t>
            </a:r>
            <a:r>
              <a:rPr lang="ru-RU" b="1" dirty="0"/>
              <a:t>это часть комплексной науки </a:t>
            </a:r>
            <a:r>
              <a:rPr lang="ru-RU" b="1" dirty="0" smtClean="0"/>
              <a:t>управления.</a:t>
            </a:r>
          </a:p>
          <a:p>
            <a:r>
              <a:rPr lang="ru-RU" b="1" dirty="0" smtClean="0"/>
              <a:t>Это - </a:t>
            </a:r>
            <a:r>
              <a:rPr lang="ru-RU" b="1" dirty="0"/>
              <a:t>сложная система знаний, касающихся следующих сторон управленческой деятельности:</a:t>
            </a:r>
          </a:p>
          <a:p>
            <a:r>
              <a:rPr lang="ru-RU" b="1" dirty="0"/>
              <a:t>* психологических факторов, обеспечивающих успешную и эффективную деятельность менеджера;</a:t>
            </a:r>
          </a:p>
          <a:p>
            <a:r>
              <a:rPr lang="ru-RU" b="1" dirty="0"/>
              <a:t>* психологии мотивации людей в процессе их деятельности;</a:t>
            </a:r>
          </a:p>
          <a:p>
            <a:r>
              <a:rPr lang="ru-RU" b="1" dirty="0"/>
              <a:t>* особенностей группового поведения и межличностных отношений;</a:t>
            </a:r>
          </a:p>
          <a:p>
            <a:r>
              <a:rPr lang="ru-RU" b="1" dirty="0"/>
              <a:t>* психологических аспектов лидерства, особенностей принятия решений;</a:t>
            </a:r>
          </a:p>
          <a:p>
            <a:r>
              <a:rPr lang="ru-RU" b="1" dirty="0"/>
              <a:t>* психологии власти и организации;</a:t>
            </a:r>
          </a:p>
          <a:p>
            <a:r>
              <a:rPr lang="ru-RU" b="1" dirty="0"/>
              <a:t>* вопросов психологического климата в коллективе;</a:t>
            </a:r>
          </a:p>
          <a:p>
            <a:r>
              <a:rPr lang="ru-RU" b="1" dirty="0"/>
              <a:t>* психологической </a:t>
            </a:r>
            <a:r>
              <a:rPr lang="ru-RU" b="1" dirty="0" err="1"/>
              <a:t>конфликтологии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047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734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Лекция 1. Введение в психологию управления</vt:lpstr>
      <vt:lpstr>Учебная литература: </vt:lpstr>
      <vt:lpstr>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35</cp:revision>
  <dcterms:created xsi:type="dcterms:W3CDTF">2019-09-15T06:44:01Z</dcterms:created>
  <dcterms:modified xsi:type="dcterms:W3CDTF">2019-09-22T07:36:06Z</dcterms:modified>
</cp:coreProperties>
</file>